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324" r:id="rId3"/>
    <p:sldId id="342" r:id="rId4"/>
    <p:sldId id="276" r:id="rId5"/>
    <p:sldId id="336" r:id="rId6"/>
    <p:sldId id="326" r:id="rId7"/>
    <p:sldId id="334" r:id="rId8"/>
    <p:sldId id="330" r:id="rId9"/>
    <p:sldId id="335" r:id="rId10"/>
    <p:sldId id="321" r:id="rId11"/>
    <p:sldId id="332" r:id="rId12"/>
    <p:sldId id="333" r:id="rId13"/>
    <p:sldId id="343" r:id="rId14"/>
    <p:sldId id="345" r:id="rId15"/>
    <p:sldId id="347" r:id="rId16"/>
    <p:sldId id="331" r:id="rId17"/>
    <p:sldId id="328" r:id="rId18"/>
    <p:sldId id="329" r:id="rId19"/>
    <p:sldId id="325" r:id="rId20"/>
    <p:sldId id="340" r:id="rId21"/>
    <p:sldId id="341" r:id="rId22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DecimaWE Rg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4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60"/>
  </p:normalViewPr>
  <p:slideViewPr>
    <p:cSldViewPr>
      <p:cViewPr varScale="1">
        <p:scale>
          <a:sx n="106" d="100"/>
          <a:sy n="106" d="100"/>
        </p:scale>
        <p:origin x="78" y="168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1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399FC1A-E90D-41E4-85F1-0BAD669E3E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31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20712D0-D001-4D7A-B99F-A7873A6B09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58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fld id="{65C028A0-E1E6-466E-AFF5-EDA6D9BDD97B}" type="slidenum">
              <a:rPr lang="it-IT" sz="1200" smtClean="0">
                <a:latin typeface="Times New Roman" pitchFamily="18" charset="0"/>
              </a:rPr>
              <a:pPr eaLnBrk="1" hangingPunct="1"/>
              <a:t>4</a:t>
            </a:fld>
            <a:endParaRPr lang="it-IT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smtClean="0"/>
              <a:t>Capo I – Sviluppo competitivo delle PMI - continua</a:t>
            </a:r>
          </a:p>
        </p:txBody>
      </p:sp>
    </p:spTree>
    <p:extLst>
      <p:ext uri="{BB962C8B-B14F-4D97-AF65-F5344CB8AC3E}">
        <p14:creationId xmlns:p14="http://schemas.microsoft.com/office/powerpoint/2010/main" val="98029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/>
          <p:cNvSpPr txBox="1">
            <a:spLocks noChangeArrowheads="1"/>
          </p:cNvSpPr>
          <p:nvPr userDrawn="1"/>
        </p:nvSpPr>
        <p:spPr bwMode="auto">
          <a:xfrm>
            <a:off x="2914650" y="228600"/>
            <a:ext cx="594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2000" smtClean="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sz="20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/>
          <p:cNvSpPr txBox="1">
            <a:spLocks noChangeArrowheads="1"/>
          </p:cNvSpPr>
          <p:nvPr userDrawn="1"/>
        </p:nvSpPr>
        <p:spPr bwMode="auto">
          <a:xfrm>
            <a:off x="3257550" y="5029200"/>
            <a:ext cx="3028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800" smtClean="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/>
          <p:cNvSpPr txBox="1">
            <a:spLocks noChangeArrowheads="1"/>
          </p:cNvSpPr>
          <p:nvPr userDrawn="1"/>
        </p:nvSpPr>
        <p:spPr bwMode="auto">
          <a:xfrm>
            <a:off x="0" y="6096000"/>
            <a:ext cx="2400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53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801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443663" y="990600"/>
            <a:ext cx="2014537" cy="4495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00050" y="990600"/>
            <a:ext cx="5891213" cy="4495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751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3359073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578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400050" y="1981200"/>
            <a:ext cx="8058150" cy="35052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1779970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7020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849123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00050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05325" y="1981200"/>
            <a:ext cx="3952875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852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7928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9872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6271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785542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7812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990600"/>
            <a:ext cx="8058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981200"/>
            <a:ext cx="80581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Questo è lo stile da usare per l’elenco puntato.</a:t>
            </a:r>
          </a:p>
          <a:p>
            <a:pPr lvl="1"/>
            <a:r>
              <a:rPr lang="it-IT" smtClean="0"/>
              <a:t>Questo è lo stile per il secondo livello asdfasdfasdf asdf asdf asdfasd</a:t>
            </a:r>
          </a:p>
          <a:p>
            <a:pPr lvl="1"/>
            <a:r>
              <a:rPr lang="it-IT" smtClean="0"/>
              <a:t>	questo è lo stile per il terzo livello</a:t>
            </a:r>
          </a:p>
          <a:p>
            <a:pPr lvl="2"/>
            <a:r>
              <a:rPr lang="it-IT" smtClean="0"/>
              <a:t>questo è per il quarto</a:t>
            </a:r>
          </a:p>
          <a:p>
            <a:pPr lvl="3"/>
            <a:r>
              <a:rPr lang="it-IT" smtClean="0"/>
              <a:t>Questo è il quinto</a:t>
            </a:r>
          </a:p>
          <a:p>
            <a:pPr lvl="1"/>
            <a:endParaRPr lang="it-IT" smtClean="0"/>
          </a:p>
        </p:txBody>
      </p:sp>
      <p:sp>
        <p:nvSpPr>
          <p:cNvPr id="1029" name="Text Box 24"/>
          <p:cNvSpPr txBox="1">
            <a:spLocks noChangeArrowheads="1"/>
          </p:cNvSpPr>
          <p:nvPr userDrawn="1"/>
        </p:nvSpPr>
        <p:spPr bwMode="auto">
          <a:xfrm>
            <a:off x="457200" y="6324600"/>
            <a:ext cx="815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it-IT" sz="200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assistenza.gest.doc@insiel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79512" y="1052513"/>
            <a:ext cx="8856984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Bandi L.R. 16/14</a:t>
            </a:r>
            <a:r>
              <a:rPr lang="it-IT" sz="3600" b="1" dirty="0" smtClean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3600" b="1" dirty="0">
                <a:solidFill>
                  <a:schemeClr val="bg1"/>
                </a:solidFill>
              </a:rPr>
              <a:t>Modalità inserimento e trasmissione domande tramite il «Front-end generalizzato contributivo - FEGC</a:t>
            </a:r>
            <a:r>
              <a:rPr lang="it-IT" sz="3600" b="1" dirty="0" smtClean="0">
                <a:solidFill>
                  <a:schemeClr val="bg1"/>
                </a:solidFill>
              </a:rPr>
              <a:t>»</a:t>
            </a:r>
          </a:p>
          <a:p>
            <a:pPr eaLnBrk="1" hangingPunct="1"/>
            <a:endParaRPr lang="it-IT" sz="3600" b="1" dirty="0">
              <a:solidFill>
                <a:schemeClr val="bg1"/>
              </a:solidFill>
            </a:endParaRPr>
          </a:p>
          <a:p>
            <a:pPr eaLnBrk="1" hangingPunct="1"/>
            <a:endParaRPr lang="it-IT" sz="1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2800" b="1" dirty="0" smtClean="0">
                <a:solidFill>
                  <a:schemeClr val="bg1"/>
                </a:solidFill>
              </a:rPr>
              <a:t>Anno 2016 </a:t>
            </a:r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endParaRPr lang="it-IT" sz="28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Stefano Munarin</a:t>
            </a:r>
            <a:endParaRPr lang="it-IT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it-IT" sz="1600" b="1" dirty="0" smtClean="0">
                <a:solidFill>
                  <a:schemeClr val="bg1"/>
                </a:solidFill>
              </a:rPr>
              <a:t>Insiel S.p.A.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143000" y="6324600"/>
            <a:ext cx="746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>
                <a:solidFill>
                  <a:schemeClr val="bg1"/>
                </a:solidFill>
              </a:rPr>
              <a:t>Direzione Cultura, Sport, Solidarietà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856662" cy="48244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6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600" b="1" dirty="0" smtClean="0">
              <a:solidFill>
                <a:srgbClr val="21449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it-IT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428750"/>
            <a:ext cx="90043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0579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82382"/>
            <a:ext cx="6153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892040" cy="16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5872"/>
            <a:ext cx="9036496" cy="242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Caricamento modulo </a:t>
            </a:r>
            <a:r>
              <a:rPr 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di domanda firmato e bollato</a:t>
            </a:r>
          </a:p>
        </p:txBody>
      </p:sp>
    </p:spTree>
    <p:extLst>
      <p:ext uri="{BB962C8B-B14F-4D97-AF65-F5344CB8AC3E}">
        <p14:creationId xmlns:p14="http://schemas.microsoft.com/office/powerpoint/2010/main" val="793359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Caricamento modulo </a:t>
            </a:r>
            <a:r>
              <a:rPr 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di domanda firmato e bollato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aprirlo cliccando </a:t>
            </a:r>
            <a:r>
              <a:rPr lang="it-IT" dirty="0" smtClean="0"/>
              <a:t>sull’icona  </a:t>
            </a:r>
            <a:endParaRPr lang="it-IT" dirty="0"/>
          </a:p>
          <a:p>
            <a:pPr lvl="0"/>
            <a:r>
              <a:rPr lang="it-IT" dirty="0"/>
              <a:t>stamparlo</a:t>
            </a:r>
          </a:p>
          <a:p>
            <a:pPr lvl="0"/>
            <a:r>
              <a:rPr lang="it-IT" dirty="0"/>
              <a:t>firmato manualmente e bollarlo</a:t>
            </a:r>
          </a:p>
          <a:p>
            <a:pPr lvl="0"/>
            <a:r>
              <a:rPr lang="it-IT" dirty="0"/>
              <a:t>scansionarlo e salvare la scansione </a:t>
            </a:r>
            <a:r>
              <a:rPr lang="it-IT" dirty="0" smtClean="0"/>
              <a:t>PDF sul </a:t>
            </a:r>
            <a:r>
              <a:rPr lang="it-IT" dirty="0"/>
              <a:t>proprio </a:t>
            </a:r>
            <a:r>
              <a:rPr lang="it-IT" dirty="0" smtClean="0"/>
              <a:t>PC</a:t>
            </a:r>
            <a:endParaRPr lang="it-IT" dirty="0"/>
          </a:p>
          <a:p>
            <a:pPr lvl="0"/>
            <a:r>
              <a:rPr lang="it-IT" dirty="0"/>
              <a:t>ricaricarlo a sistema cliccando su “</a:t>
            </a:r>
            <a:r>
              <a:rPr lang="it-IT" b="1" dirty="0"/>
              <a:t>Sfoglia</a:t>
            </a:r>
            <a:r>
              <a:rPr lang="it-IT" dirty="0"/>
              <a:t>” e successivamente su “</a:t>
            </a:r>
            <a:r>
              <a:rPr lang="it-IT" b="1" dirty="0"/>
              <a:t>Carica PDF</a:t>
            </a:r>
            <a:r>
              <a:rPr lang="it-IT" dirty="0"/>
              <a:t>”: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848"/>
            <a:ext cx="3143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677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057275"/>
            <a:ext cx="76295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590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757363"/>
            <a:ext cx="68199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8058150" cy="762000"/>
          </a:xfrm>
        </p:spPr>
        <p:txBody>
          <a:bodyPr/>
          <a:lstStyle/>
          <a:p>
            <a:r>
              <a:rPr lang="it-IT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Caricamento altri allegati</a:t>
            </a:r>
            <a:endParaRPr lang="it-IT" sz="3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6875"/>
            <a:ext cx="6478488" cy="29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1976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it-IT" sz="36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9" y="1625600"/>
            <a:ext cx="8843578" cy="344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6" y="764704"/>
            <a:ext cx="8350250" cy="648071"/>
          </a:xfrm>
        </p:spPr>
        <p:txBody>
          <a:bodyPr/>
          <a:lstStyle/>
          <a:p>
            <a:pPr eaLnBrk="1" hangingPunct="1"/>
            <a:r>
              <a:rPr lang="it-IT" sz="3200" dirty="0">
                <a:solidFill>
                  <a:srgbClr val="FF0000"/>
                </a:solidFill>
                <a:latin typeface="Calibri" panose="020F0502020204030204" pitchFamily="34" charset="0"/>
              </a:rPr>
              <a:t>Registrazione ed accesso al sistema</a:t>
            </a:r>
            <a:endParaRPr lang="it-IT" sz="3200" dirty="0" smtClean="0">
              <a:solidFill>
                <a:srgbClr val="0070C0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4824513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endParaRPr lang="it-IT" sz="1400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6705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346477" cy="201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83" y="3211162"/>
            <a:ext cx="7170762" cy="219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1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3140968"/>
            <a:ext cx="7702624" cy="2345432"/>
          </a:xfrm>
        </p:spPr>
        <p:txBody>
          <a:bodyPr/>
          <a:lstStyle/>
          <a:p>
            <a:r>
              <a:rPr lang="it-IT" u="sng" dirty="0">
                <a:solidFill>
                  <a:srgbClr val="FF0000"/>
                </a:solidFill>
                <a:latin typeface="Calibri" panose="020F0502020204030204" pitchFamily="34" charset="0"/>
              </a:rPr>
              <a:t>Assistenza</a:t>
            </a:r>
            <a:r>
              <a:rPr lang="it-IT" u="sng" dirty="0">
                <a:solidFill>
                  <a:srgbClr val="FF0000"/>
                </a:solidFill>
              </a:rPr>
              <a:t> applicativa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  <a:p>
            <a:r>
              <a:rPr lang="it-IT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Call-center Insiel :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</a:rPr>
              <a:t>040-3737177</a:t>
            </a:r>
            <a:r>
              <a:rPr lang="it-IT" dirty="0">
                <a:solidFill>
                  <a:srgbClr val="FF0000"/>
                </a:solidFill>
              </a:rPr>
              <a:t> (</a:t>
            </a:r>
            <a:r>
              <a:rPr lang="it-IT" dirty="0" err="1">
                <a:solidFill>
                  <a:srgbClr val="FF0000"/>
                </a:solidFill>
              </a:rPr>
              <a:t>lun-ven</a:t>
            </a:r>
            <a:r>
              <a:rPr lang="it-IT" dirty="0">
                <a:solidFill>
                  <a:srgbClr val="FF0000"/>
                </a:solidFill>
              </a:rPr>
              <a:t> 8.00 – 18.00) </a:t>
            </a:r>
          </a:p>
          <a:p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>
                <a:solidFill>
                  <a:srgbClr val="FF0000"/>
                </a:solidFill>
              </a:rPr>
              <a:t> E-mail Insiel: </a:t>
            </a:r>
            <a:r>
              <a:rPr lang="it-IT" b="1" u="sng" dirty="0">
                <a:solidFill>
                  <a:schemeClr val="accent2"/>
                </a:solidFill>
                <a:hlinkClick r:id="rId2"/>
              </a:rPr>
              <a:t>assistenza.gest.doc@insiel.it</a:t>
            </a:r>
            <a:endParaRPr lang="it-IT" b="1" dirty="0">
              <a:solidFill>
                <a:schemeClr val="accent2"/>
              </a:solidFill>
            </a:endParaRPr>
          </a:p>
          <a:p>
            <a:endParaRPr lang="it-IT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8106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6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0050" y="990600"/>
            <a:ext cx="7484318" cy="422176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</a:rPr>
              <a:t>Elenco Atti/Nuovo Atto</a:t>
            </a:r>
            <a:endParaRPr 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0101"/>
            <a:ext cx="677545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663575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709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540552" cy="43924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7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it-IT" sz="1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it-IT" sz="1400" dirty="0" smtClean="0"/>
              <a:t>			</a:t>
            </a:r>
            <a:endParaRPr lang="it-IT" sz="1600" b="1" i="1" dirty="0" smtClean="0">
              <a:solidFill>
                <a:srgbClr val="21449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20120"/>
            <a:ext cx="5976663" cy="45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898525"/>
            <a:ext cx="549275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0" y="3429000"/>
            <a:ext cx="9144000" cy="2736851"/>
          </a:xfrm>
        </p:spPr>
        <p:txBody>
          <a:bodyPr/>
          <a:lstStyle/>
          <a:p>
            <a:pPr eaLnBrk="1" hangingPunct="1">
              <a:defRPr/>
            </a:pPr>
            <a:r>
              <a:rPr lang="it-IT" sz="1500" dirty="0" smtClean="0">
                <a:solidFill>
                  <a:schemeClr val="accent2"/>
                </a:solidFill>
              </a:rPr>
              <a:t/>
            </a:r>
            <a:br>
              <a:rPr lang="it-IT" sz="1500" dirty="0" smtClean="0">
                <a:solidFill>
                  <a:schemeClr val="accent2"/>
                </a:solidFill>
              </a:rPr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i="1" dirty="0" smtClean="0">
                <a:solidFill>
                  <a:schemeClr val="accent2"/>
                </a:solidFill>
              </a:rPr>
              <a:t/>
            </a:r>
            <a:br>
              <a:rPr lang="it-IT" sz="1600" i="1" dirty="0" smtClean="0">
                <a:solidFill>
                  <a:schemeClr val="accent2"/>
                </a:solidFill>
              </a:rPr>
            </a:br>
            <a:r>
              <a:rPr lang="it-IT" sz="3200" dirty="0" smtClean="0">
                <a:solidFill>
                  <a:schemeClr val="accent2"/>
                </a:solidFill>
              </a:rPr>
              <a:t/>
            </a:r>
            <a:br>
              <a:rPr lang="it-IT" sz="3200" dirty="0" smtClean="0">
                <a:solidFill>
                  <a:schemeClr val="accent2"/>
                </a:solidFill>
              </a:rPr>
            </a:b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>
                <a:solidFill>
                  <a:schemeClr val="accent2"/>
                </a:solidFill>
              </a:rPr>
              <a:t/>
            </a:r>
            <a:br>
              <a:rPr lang="it-IT" dirty="0" smtClean="0">
                <a:solidFill>
                  <a:schemeClr val="accent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6825"/>
            <a:ext cx="73152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324544" y="1052736"/>
            <a:ext cx="547260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kern="0" cap="all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  <a:t/>
            </a:r>
            <a:br>
              <a:rPr lang="it-IT" sz="3200" b="1" kern="0" cap="all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1988840"/>
            <a:ext cx="9144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1500" b="1" kern="0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  <a:t/>
            </a:r>
            <a:br>
              <a:rPr lang="it-IT" sz="1500" b="1" kern="0" dirty="0">
                <a:solidFill>
                  <a:srgbClr val="3333CC"/>
                </a:solidFill>
                <a:latin typeface="DecimaWE Rg"/>
                <a:ea typeface="+mj-ea"/>
                <a:cs typeface="+mj-cs"/>
              </a:rPr>
            </a:b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115544" cy="474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8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987550"/>
            <a:ext cx="74549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4853940" cy="15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118</Words>
  <Application>Microsoft Office PowerPoint</Application>
  <PresentationFormat>Presentazione su schermo (4:3)</PresentationFormat>
  <Paragraphs>35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Calibri</vt:lpstr>
      <vt:lpstr>DecimaUNI02 Rg</vt:lpstr>
      <vt:lpstr>DecimaW03 Rg</vt:lpstr>
      <vt:lpstr>DecimaWE Rg</vt:lpstr>
      <vt:lpstr>Times New Roman</vt:lpstr>
      <vt:lpstr>Wingdings</vt:lpstr>
      <vt:lpstr>Struttura predefinita</vt:lpstr>
      <vt:lpstr>Presentazione standard di PowerPoint</vt:lpstr>
      <vt:lpstr>Registrazione ed accesso al sistema</vt:lpstr>
      <vt:lpstr>Elenco Atti/Nuovo Atto</vt:lpstr>
      <vt:lpstr>Presentazione standard di PowerPoint</vt:lpstr>
      <vt:lpstr>Presentazione standard di PowerPoint</vt:lpstr>
      <vt:lpstr>  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Caricamento modulo di domanda firmato e bollato</vt:lpstr>
      <vt:lpstr>Caricamento modulo di domanda firmato e bollato</vt:lpstr>
      <vt:lpstr>Presentazione standard di PowerPoint</vt:lpstr>
      <vt:lpstr>Caricamento altri allegati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sandro</dc:creator>
  <cp:lastModifiedBy>Spadotto Fabrizio</cp:lastModifiedBy>
  <cp:revision>189</cp:revision>
  <cp:lastPrinted>2015-04-15T07:47:31Z</cp:lastPrinted>
  <dcterms:created xsi:type="dcterms:W3CDTF">2006-02-07T08:20:31Z</dcterms:created>
  <dcterms:modified xsi:type="dcterms:W3CDTF">2016-11-14T15:39:28Z</dcterms:modified>
</cp:coreProperties>
</file>